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50356" autoAdjust="0"/>
  </p:normalViewPr>
  <p:slideViewPr>
    <p:cSldViewPr>
      <p:cViewPr varScale="1">
        <p:scale>
          <a:sx n="35" d="100"/>
          <a:sy n="35" d="100"/>
        </p:scale>
        <p:origin x="-2376" y="-7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0B6C0C-49A9-4CDF-8AEB-890A077CD4C7}" type="datetimeFigureOut">
              <a:rPr lang="en-US" smtClean="0"/>
              <a:pPr/>
              <a:t>10/11/2020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3AA43B-A426-49DB-BA45-A61DBBF1832C}" type="slidenum">
              <a:rPr lang="en-US" smtClean="0"/>
              <a:pPr/>
              <a:t>‹#›</a:t>
            </a:fld>
            <a:endParaRPr lang="en-US"/>
          </a:p>
        </p:txBody>
      </p:sp>
    </p:spTree>
    <p:extLst>
      <p:ext uri="{BB962C8B-B14F-4D97-AF65-F5344CB8AC3E}">
        <p14:creationId xmlns:p14="http://schemas.microsoft.com/office/powerpoint/2010/main" xmlns="" val="1651265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Thailand and the Philippines were involved in a dispute with the case of </a:t>
            </a:r>
            <a:r>
              <a:rPr lang="en-US" sz="2400" i="1" kern="1200" dirty="0" smtClean="0">
                <a:solidFill>
                  <a:schemeClr val="tx1"/>
                </a:solidFill>
                <a:effectLst/>
                <a:latin typeface="Times New Roman" pitchFamily="18" charset="0"/>
                <a:ea typeface="+mn-ea"/>
                <a:cs typeface="Times New Roman" pitchFamily="18" charset="0"/>
              </a:rPr>
              <a:t>Thailand: Conciliating a dispute on tuna exports to the </a:t>
            </a:r>
            <a:r>
              <a:rPr lang="en-US" sz="2400" kern="1200" dirty="0" smtClean="0">
                <a:solidFill>
                  <a:schemeClr val="tx1"/>
                </a:solidFill>
                <a:effectLst/>
                <a:latin typeface="Times New Roman" pitchFamily="18" charset="0"/>
                <a:ea typeface="+mn-ea"/>
                <a:cs typeface="Times New Roman" pitchFamily="18" charset="0"/>
              </a:rPr>
              <a:t>EC (</a:t>
            </a:r>
            <a:r>
              <a:rPr lang="en-US" sz="2400" kern="1200" dirty="0" err="1" smtClean="0">
                <a:solidFill>
                  <a:schemeClr val="tx1"/>
                </a:solidFill>
                <a:effectLst/>
                <a:latin typeface="Times New Roman" pitchFamily="18" charset="0"/>
                <a:ea typeface="+mn-ea"/>
                <a:cs typeface="Times New Roman" pitchFamily="18" charset="0"/>
              </a:rPr>
              <a:t>Xuto</a:t>
            </a:r>
            <a:r>
              <a:rPr lang="en-US" sz="2400" kern="1200" dirty="0" smtClean="0">
                <a:solidFill>
                  <a:schemeClr val="tx1"/>
                </a:solidFill>
                <a:effectLst/>
                <a:latin typeface="Times New Roman" pitchFamily="18" charset="0"/>
                <a:ea typeface="+mn-ea"/>
                <a:cs typeface="Times New Roman" pitchFamily="18" charset="0"/>
              </a:rPr>
              <a:t>, 2008)</a:t>
            </a:r>
            <a:r>
              <a:rPr lang="en-US" sz="2400" i="1" kern="1200" dirty="0" smtClean="0">
                <a:solidFill>
                  <a:schemeClr val="tx1"/>
                </a:solidFill>
                <a:effectLst/>
                <a:latin typeface="Times New Roman" pitchFamily="18" charset="0"/>
                <a:ea typeface="+mn-ea"/>
                <a:cs typeface="Times New Roman" pitchFamily="18" charset="0"/>
              </a:rPr>
              <a:t>. </a:t>
            </a:r>
            <a:r>
              <a:rPr lang="en-US" sz="2400" kern="1200" dirty="0" smtClean="0">
                <a:solidFill>
                  <a:schemeClr val="tx1"/>
                </a:solidFill>
                <a:effectLst/>
                <a:latin typeface="Times New Roman" pitchFamily="18" charset="0"/>
                <a:ea typeface="+mn-ea"/>
                <a:cs typeface="Times New Roman" pitchFamily="18" charset="0"/>
              </a:rPr>
              <a:t>The conflict occurred when EC entered into a treaty with ACP nations, which led to lower tariffs than the one imposed on Thailand and the Philippines. Thailand and the Philippines were the complainants in this case, where they argued that their economic status faced detrimental impacts since their competitors from Africa had been given an advantage over them. The case went through a discussion process that failed, and a mediator was involved in providing opinions.</a:t>
            </a:r>
          </a:p>
          <a:p>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93AA43B-A426-49DB-BA45-A61DBBF1832C}" type="slidenum">
              <a:rPr lang="en-US" smtClean="0"/>
              <a:pPr/>
              <a:t>2</a:t>
            </a:fld>
            <a:endParaRPr lang="en-US"/>
          </a:p>
        </p:txBody>
      </p:sp>
    </p:spTree>
    <p:extLst>
      <p:ext uri="{BB962C8B-B14F-4D97-AF65-F5344CB8AC3E}">
        <p14:creationId xmlns:p14="http://schemas.microsoft.com/office/powerpoint/2010/main" xmlns="" val="862487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Tuna is a product found in shops in large quantities, acknowledged for its abundance in fish products. Tuna is a product that has the most popularity as products such as chicken. The production process enhances easier accessibility, which influences fierce competition and thrives on the markets' products. For most producers, fish is vital and significant revenue source and is an essential industry that enhances economic growth. The case of Thailand, which is the third most tuna producer globally, accounts for 31% of production and exports. Since 2000, the US has been acknowledged as the most prominent destination, followed by the EC (European Community) of tuna exports (</a:t>
            </a:r>
            <a:r>
              <a:rPr lang="en-US" sz="2400" kern="1200" dirty="0" err="1" smtClean="0">
                <a:solidFill>
                  <a:schemeClr val="tx1"/>
                </a:solidFill>
                <a:effectLst/>
                <a:latin typeface="Times New Roman" pitchFamily="18" charset="0"/>
                <a:ea typeface="+mn-ea"/>
                <a:cs typeface="Times New Roman" pitchFamily="18" charset="0"/>
              </a:rPr>
              <a:t>Xuto</a:t>
            </a:r>
            <a:r>
              <a:rPr lang="en-US" sz="2400" kern="1200" dirty="0" smtClean="0">
                <a:solidFill>
                  <a:schemeClr val="tx1"/>
                </a:solidFill>
                <a:effectLst/>
                <a:latin typeface="Times New Roman" pitchFamily="18" charset="0"/>
                <a:ea typeface="+mn-ea"/>
                <a:cs typeface="Times New Roman" pitchFamily="18" charset="0"/>
              </a:rPr>
              <a:t>, 2012). The tuna industry of Thailand is export-oriented. Therefore, import regulations and restrictions lead to an adverse impact on the development of the whole dynamism. The presence of rules and conditions led to the fact of challenges between Thailand and EC. Despite an impressive ranking of tuna production, the producers in Thailand were informed that they could perform better if their access to EC were equitable.</a:t>
            </a:r>
          </a:p>
          <a:p>
            <a:endParaRPr lang="en-US" dirty="0"/>
          </a:p>
        </p:txBody>
      </p:sp>
      <p:sp>
        <p:nvSpPr>
          <p:cNvPr id="4" name="Slide Number Placeholder 3"/>
          <p:cNvSpPr>
            <a:spLocks noGrp="1"/>
          </p:cNvSpPr>
          <p:nvPr>
            <p:ph type="sldNum" sz="quarter" idx="10"/>
          </p:nvPr>
        </p:nvSpPr>
        <p:spPr/>
        <p:txBody>
          <a:bodyPr/>
          <a:lstStyle/>
          <a:p>
            <a:fld id="{993AA43B-A426-49DB-BA45-A61DBBF1832C}" type="slidenum">
              <a:rPr lang="en-US" smtClean="0"/>
              <a:pPr/>
              <a:t>3</a:t>
            </a:fld>
            <a:endParaRPr lang="en-US"/>
          </a:p>
        </p:txBody>
      </p:sp>
    </p:spTree>
    <p:extLst>
      <p:ext uri="{BB962C8B-B14F-4D97-AF65-F5344CB8AC3E}">
        <p14:creationId xmlns:p14="http://schemas.microsoft.com/office/powerpoint/2010/main" xmlns="" val="244932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EC's preferential tariffs influenced the inequity to producers in Africa, Pacific states, and the Caribbean. The status was consolidated on 3 February 2000 between ACP nations and EC in a </a:t>
            </a:r>
            <a:r>
              <a:rPr lang="en-US" sz="2400" kern="1200" dirty="0" err="1" smtClean="0">
                <a:solidFill>
                  <a:schemeClr val="tx1"/>
                </a:solidFill>
                <a:effectLst/>
                <a:latin typeface="Times New Roman" pitchFamily="18" charset="0"/>
                <a:ea typeface="+mn-ea"/>
                <a:cs typeface="Times New Roman" pitchFamily="18" charset="0"/>
              </a:rPr>
              <a:t>Cotonou</a:t>
            </a:r>
            <a:r>
              <a:rPr lang="en-US" sz="2400" kern="1200" dirty="0" smtClean="0">
                <a:solidFill>
                  <a:schemeClr val="tx1"/>
                </a:solidFill>
                <a:effectLst/>
                <a:latin typeface="Times New Roman" pitchFamily="18" charset="0"/>
                <a:ea typeface="+mn-ea"/>
                <a:cs typeface="Times New Roman" pitchFamily="18" charset="0"/>
              </a:rPr>
              <a:t> treaty. The ACP counties enjoyed zero tariffs, while countries like Thailand faced 24% restrictions, which lead to detrimental impacts as the primary producer of tuna (</a:t>
            </a:r>
            <a:r>
              <a:rPr lang="en-US" sz="2400" kern="1200" dirty="0" err="1" smtClean="0">
                <a:solidFill>
                  <a:schemeClr val="tx1"/>
                </a:solidFill>
                <a:effectLst/>
                <a:latin typeface="Times New Roman" pitchFamily="18" charset="0"/>
                <a:ea typeface="+mn-ea"/>
                <a:cs typeface="Times New Roman" pitchFamily="18" charset="0"/>
              </a:rPr>
              <a:t>Xuto</a:t>
            </a:r>
            <a:r>
              <a:rPr lang="en-US" sz="2400" kern="1200" dirty="0" smtClean="0">
                <a:solidFill>
                  <a:schemeClr val="tx1"/>
                </a:solidFill>
                <a:effectLst/>
                <a:latin typeface="Times New Roman" pitchFamily="18" charset="0"/>
                <a:ea typeface="+mn-ea"/>
                <a:cs typeface="Times New Roman" pitchFamily="18" charset="0"/>
              </a:rPr>
              <a:t>, 2012). The investors viewed the ACP countries as favorable locations for investment because of the zero tariffs. Thailand provided the issue to challenge the EC tariff in the framework of DSU (dispute settlement understanding), which is provided in the WTO treaty. The countries that were involved include the Philippines and Thailand and EC. The Philippines, a WTO and ASEAN member, was facing similar challenges and was influenced to join Thailand to suggest that the imposed tariffs had detrimental impacts on their economy, and they needed to be compensated.</a:t>
            </a:r>
          </a:p>
          <a:p>
            <a:endParaRPr lang="en-US" dirty="0"/>
          </a:p>
        </p:txBody>
      </p:sp>
      <p:sp>
        <p:nvSpPr>
          <p:cNvPr id="4" name="Slide Number Placeholder 3"/>
          <p:cNvSpPr>
            <a:spLocks noGrp="1"/>
          </p:cNvSpPr>
          <p:nvPr>
            <p:ph type="sldNum" sz="quarter" idx="10"/>
          </p:nvPr>
        </p:nvSpPr>
        <p:spPr/>
        <p:txBody>
          <a:bodyPr/>
          <a:lstStyle/>
          <a:p>
            <a:fld id="{993AA43B-A426-49DB-BA45-A61DBBF1832C}" type="slidenum">
              <a:rPr lang="en-US" smtClean="0"/>
              <a:pPr/>
              <a:t>4</a:t>
            </a:fld>
            <a:endParaRPr lang="en-US"/>
          </a:p>
        </p:txBody>
      </p:sp>
    </p:spTree>
    <p:extLst>
      <p:ext uri="{BB962C8B-B14F-4D97-AF65-F5344CB8AC3E}">
        <p14:creationId xmlns:p14="http://schemas.microsoft.com/office/powerpoint/2010/main" xmlns="" val="1011219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The main challenge involved was how Thailand could persuade the EC to discuss and evaluate the case. EC requested a waiver from its MFN obligations linked to the ACP agreement in March 2000 (Peacock, 2010). At this stage, Thailand had presented complaints that ACP agreement execution led to adverse impacts on its economy. EC did not respond. An easy way was presented at the Doha ministerial conference. The WTO members were significant in approving the waiver, and the ACP-EC treaty was discontinued (</a:t>
            </a:r>
            <a:r>
              <a:rPr lang="en-US" sz="2400" kern="1200" dirty="0" err="1" smtClean="0">
                <a:solidFill>
                  <a:schemeClr val="tx1"/>
                </a:solidFill>
                <a:effectLst/>
                <a:latin typeface="Times New Roman" pitchFamily="18" charset="0"/>
                <a:ea typeface="+mn-ea"/>
                <a:cs typeface="Times New Roman" pitchFamily="18" charset="0"/>
              </a:rPr>
              <a:t>Anyiwe</a:t>
            </a:r>
            <a:r>
              <a:rPr lang="en-US" sz="2400" kern="1200" dirty="0" smtClean="0">
                <a:solidFill>
                  <a:schemeClr val="tx1"/>
                </a:solidFill>
                <a:effectLst/>
                <a:latin typeface="Times New Roman" pitchFamily="18" charset="0"/>
                <a:ea typeface="+mn-ea"/>
                <a:cs typeface="Times New Roman" pitchFamily="18" charset="0"/>
              </a:rPr>
              <a:t> &amp; </a:t>
            </a:r>
            <a:r>
              <a:rPr lang="en-US" sz="2400" kern="1200" dirty="0" err="1" smtClean="0">
                <a:solidFill>
                  <a:schemeClr val="tx1"/>
                </a:solidFill>
                <a:effectLst/>
                <a:latin typeface="Times New Roman" pitchFamily="18" charset="0"/>
                <a:ea typeface="+mn-ea"/>
                <a:cs typeface="Times New Roman" pitchFamily="18" charset="0"/>
              </a:rPr>
              <a:t>Ekhator</a:t>
            </a:r>
            <a:r>
              <a:rPr lang="en-US" sz="2400" kern="1200" dirty="0" smtClean="0">
                <a:solidFill>
                  <a:schemeClr val="tx1"/>
                </a:solidFill>
                <a:effectLst/>
                <a:latin typeface="Times New Roman" pitchFamily="18" charset="0"/>
                <a:ea typeface="+mn-ea"/>
                <a:cs typeface="Times New Roman" pitchFamily="18" charset="0"/>
              </a:rPr>
              <a:t>, 2013). EC agreed to discuss Thailand and the Philippines when they realized that Thailand could not retreat. Thailand settled to concede the waiver provided that the case had to be taken in the correct forum to resolve the conflict of interest. In November 2001, the EU commissioner of trade, Pascal </a:t>
            </a:r>
            <a:r>
              <a:rPr lang="en-US" sz="2400" kern="1200" dirty="0" err="1" smtClean="0">
                <a:solidFill>
                  <a:schemeClr val="tx1"/>
                </a:solidFill>
                <a:effectLst/>
                <a:latin typeface="Times New Roman" pitchFamily="18" charset="0"/>
                <a:ea typeface="+mn-ea"/>
                <a:cs typeface="Times New Roman" pitchFamily="18" charset="0"/>
              </a:rPr>
              <a:t>Lamy</a:t>
            </a:r>
            <a:r>
              <a:rPr lang="en-US" sz="2400" kern="1200" dirty="0" smtClean="0">
                <a:solidFill>
                  <a:schemeClr val="tx1"/>
                </a:solidFill>
                <a:effectLst/>
                <a:latin typeface="Times New Roman" pitchFamily="18" charset="0"/>
                <a:ea typeface="+mn-ea"/>
                <a:cs typeface="Times New Roman" pitchFamily="18" charset="0"/>
              </a:rPr>
              <a:t>, wrote a letter to the Philippines secretary for industry, Manuel </a:t>
            </a:r>
            <a:r>
              <a:rPr lang="en-US" sz="2400" kern="1200" dirty="0" err="1" smtClean="0">
                <a:solidFill>
                  <a:schemeClr val="tx1"/>
                </a:solidFill>
                <a:effectLst/>
                <a:latin typeface="Times New Roman" pitchFamily="18" charset="0"/>
                <a:ea typeface="+mn-ea"/>
                <a:cs typeface="Times New Roman" pitchFamily="18" charset="0"/>
              </a:rPr>
              <a:t>Roxas</a:t>
            </a:r>
            <a:r>
              <a:rPr lang="en-US" sz="2400" kern="1200" dirty="0" smtClean="0">
                <a:solidFill>
                  <a:schemeClr val="tx1"/>
                </a:solidFill>
                <a:effectLst/>
                <a:latin typeface="Times New Roman" pitchFamily="18" charset="0"/>
                <a:ea typeface="+mn-ea"/>
                <a:cs typeface="Times New Roman" pitchFamily="18" charset="0"/>
              </a:rPr>
              <a:t>, and the minister of commerce to express EC's willingness to discuss with the Philippines and Thailand.  The letter also addressed the discussions' objectives in evaluating the extent to which the Philippines and Thailand's interests are impaired due to the presence of tariffs on tuna products. The complainants (Thailand and the Philippines) were not satisfied with the promised evaluations as they needed negotiation. EC avoided arbitration; however, the parties decided that when the discussions fail, they could seek mediation procedure provided under the 5</a:t>
            </a:r>
            <a:r>
              <a:rPr lang="en-US" sz="2400" kern="1200" baseline="30000" dirty="0" smtClean="0">
                <a:solidFill>
                  <a:schemeClr val="tx1"/>
                </a:solidFill>
                <a:effectLst/>
                <a:latin typeface="Times New Roman" pitchFamily="18" charset="0"/>
                <a:ea typeface="+mn-ea"/>
                <a:cs typeface="Times New Roman" pitchFamily="18" charset="0"/>
              </a:rPr>
              <a:t>th</a:t>
            </a:r>
            <a:r>
              <a:rPr lang="en-US" sz="2400" kern="1200" dirty="0" smtClean="0">
                <a:solidFill>
                  <a:schemeClr val="tx1"/>
                </a:solidFill>
                <a:effectLst/>
                <a:latin typeface="Times New Roman" pitchFamily="18" charset="0"/>
                <a:ea typeface="+mn-ea"/>
                <a:cs typeface="Times New Roman" pitchFamily="18" charset="0"/>
              </a:rPr>
              <a:t> act of DSU and WTO. Three incidences of conversations and consultations were held from December 2001 to April 2002. The complainants presented preparedness to various arguments, and fair inferences were not offered at this stage.</a:t>
            </a:r>
          </a:p>
          <a:p>
            <a:endParaRPr lang="en-US" dirty="0"/>
          </a:p>
        </p:txBody>
      </p:sp>
      <p:sp>
        <p:nvSpPr>
          <p:cNvPr id="4" name="Slide Number Placeholder 3"/>
          <p:cNvSpPr>
            <a:spLocks noGrp="1"/>
          </p:cNvSpPr>
          <p:nvPr>
            <p:ph type="sldNum" sz="quarter" idx="10"/>
          </p:nvPr>
        </p:nvSpPr>
        <p:spPr/>
        <p:txBody>
          <a:bodyPr/>
          <a:lstStyle/>
          <a:p>
            <a:fld id="{993AA43B-A426-49DB-BA45-A61DBBF1832C}" type="slidenum">
              <a:rPr lang="en-US" smtClean="0"/>
              <a:pPr/>
              <a:t>5</a:t>
            </a:fld>
            <a:endParaRPr lang="en-US"/>
          </a:p>
        </p:txBody>
      </p:sp>
    </p:spTree>
    <p:extLst>
      <p:ext uri="{BB962C8B-B14F-4D97-AF65-F5344CB8AC3E}">
        <p14:creationId xmlns:p14="http://schemas.microsoft.com/office/powerpoint/2010/main" xmlns="" val="1675804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In September 2002, both parties provided letters to the WTO director, which requested their case mediation. The letter provided complete information on the issue at hand and the detail of arguments from both parties. A brainstorming period was provided to enhance consultations between lawyers from both parties. The challenge faced by the complainants was to give the merit of their arguments to convince the mediator that the tariffs had adverse impacts on their tuna companies (</a:t>
            </a:r>
            <a:r>
              <a:rPr lang="en-US" sz="2400" kern="1200" dirty="0" err="1" smtClean="0">
                <a:solidFill>
                  <a:schemeClr val="tx1"/>
                </a:solidFill>
                <a:effectLst/>
                <a:latin typeface="Times New Roman" pitchFamily="18" charset="0"/>
                <a:ea typeface="+mn-ea"/>
                <a:cs typeface="Times New Roman" pitchFamily="18" charset="0"/>
              </a:rPr>
              <a:t>Xuto</a:t>
            </a:r>
            <a:r>
              <a:rPr lang="en-US" sz="2400" kern="1200" dirty="0" smtClean="0">
                <a:solidFill>
                  <a:schemeClr val="tx1"/>
                </a:solidFill>
                <a:effectLst/>
                <a:latin typeface="Times New Roman" pitchFamily="18" charset="0"/>
                <a:ea typeface="+mn-ea"/>
                <a:cs typeface="Times New Roman" pitchFamily="18" charset="0"/>
              </a:rPr>
              <a:t>, 2012). In their data analysis, the complainants realized that both EC and ACP nations realized substantial growth as the imported volume of tuna from Thailand decreased by 46%. The complainants proved that the decrease was not influenced by competitiveness because their sales remained high in other countries such as the Middle East, Australia, and North America. The presence of 24% import tariffs on ACP competitor nations displaced them from the EC market. The mediator provided that the entire complainant's information was legitimate and satisfactory (</a:t>
            </a:r>
            <a:r>
              <a:rPr lang="en-US" sz="2400" kern="1200" dirty="0" err="1" smtClean="0">
                <a:solidFill>
                  <a:schemeClr val="tx1"/>
                </a:solidFill>
                <a:effectLst/>
                <a:latin typeface="Times New Roman" pitchFamily="18" charset="0"/>
                <a:ea typeface="+mn-ea"/>
                <a:cs typeface="Times New Roman" pitchFamily="18" charset="0"/>
              </a:rPr>
              <a:t>Anyiwe</a:t>
            </a:r>
            <a:r>
              <a:rPr lang="en-US" sz="2400" kern="1200" dirty="0" smtClean="0">
                <a:solidFill>
                  <a:schemeClr val="tx1"/>
                </a:solidFill>
                <a:effectLst/>
                <a:latin typeface="Times New Roman" pitchFamily="18" charset="0"/>
                <a:ea typeface="+mn-ea"/>
                <a:cs typeface="Times New Roman" pitchFamily="18" charset="0"/>
              </a:rPr>
              <a:t> &amp; </a:t>
            </a:r>
            <a:r>
              <a:rPr lang="en-US" sz="2400" kern="1200" dirty="0" err="1" smtClean="0">
                <a:solidFill>
                  <a:schemeClr val="tx1"/>
                </a:solidFill>
                <a:effectLst/>
                <a:latin typeface="Times New Roman" pitchFamily="18" charset="0"/>
                <a:ea typeface="+mn-ea"/>
                <a:cs typeface="Times New Roman" pitchFamily="18" charset="0"/>
              </a:rPr>
              <a:t>Ekhator</a:t>
            </a:r>
            <a:r>
              <a:rPr lang="en-US" sz="2400" kern="1200" dirty="0" smtClean="0">
                <a:solidFill>
                  <a:schemeClr val="tx1"/>
                </a:solidFill>
                <a:effectLst/>
                <a:latin typeface="Times New Roman" pitchFamily="18" charset="0"/>
                <a:ea typeface="+mn-ea"/>
                <a:cs typeface="Times New Roman" pitchFamily="18" charset="0"/>
              </a:rPr>
              <a:t>, 2013). However, the mediator was to give an opinion that was not legally bound—the lack of argument that was legal bound means that EC could refute the mediator's suggested statement. The mediator suggested that equitable tariffs be adopted among different producers to enhance fair competition. The EU Council adopted the opinion provided by the mediator.</a:t>
            </a:r>
          </a:p>
          <a:p>
            <a:endParaRPr lang="en-US" dirty="0"/>
          </a:p>
        </p:txBody>
      </p:sp>
      <p:sp>
        <p:nvSpPr>
          <p:cNvPr id="4" name="Slide Number Placeholder 3"/>
          <p:cNvSpPr>
            <a:spLocks noGrp="1"/>
          </p:cNvSpPr>
          <p:nvPr>
            <p:ph type="sldNum" sz="quarter" idx="10"/>
          </p:nvPr>
        </p:nvSpPr>
        <p:spPr/>
        <p:txBody>
          <a:bodyPr/>
          <a:lstStyle/>
          <a:p>
            <a:fld id="{993AA43B-A426-49DB-BA45-A61DBBF1832C}" type="slidenum">
              <a:rPr lang="en-US" smtClean="0"/>
              <a:pPr/>
              <a:t>6</a:t>
            </a:fld>
            <a:endParaRPr lang="en-US"/>
          </a:p>
        </p:txBody>
      </p:sp>
    </p:spTree>
    <p:extLst>
      <p:ext uri="{BB962C8B-B14F-4D97-AF65-F5344CB8AC3E}">
        <p14:creationId xmlns:p14="http://schemas.microsoft.com/office/powerpoint/2010/main" xmlns="" val="3914484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This case presents an event where developing countries used WTO obligations to influence safe treatment from developed counties as trading partners. Throughout the proceedings, it is evident that Thailand and EC maintained a consistent relationship. The process of consultations between the two countries was done professionally with goodwill. EC had an obligation to deny the talks, making Thailand lose more market in their country. However, EC accepted the treaty by ensuring that Thailand's complaints were listened to, and the demands were met. This case presents a significant event that shows the excellent use of WTO privileges without breaking the relations. It is notable for different countries to learn how they can help each other economically without wrangles.</a:t>
            </a:r>
          </a:p>
          <a:p>
            <a:endParaRPr lang="en-US" dirty="0"/>
          </a:p>
        </p:txBody>
      </p:sp>
      <p:sp>
        <p:nvSpPr>
          <p:cNvPr id="4" name="Slide Number Placeholder 3"/>
          <p:cNvSpPr>
            <a:spLocks noGrp="1"/>
          </p:cNvSpPr>
          <p:nvPr>
            <p:ph type="sldNum" sz="quarter" idx="10"/>
          </p:nvPr>
        </p:nvSpPr>
        <p:spPr/>
        <p:txBody>
          <a:bodyPr/>
          <a:lstStyle/>
          <a:p>
            <a:fld id="{993AA43B-A426-49DB-BA45-A61DBBF1832C}" type="slidenum">
              <a:rPr lang="en-US" smtClean="0"/>
              <a:pPr/>
              <a:t>7</a:t>
            </a:fld>
            <a:endParaRPr lang="en-US"/>
          </a:p>
        </p:txBody>
      </p:sp>
    </p:spTree>
    <p:extLst>
      <p:ext uri="{BB962C8B-B14F-4D97-AF65-F5344CB8AC3E}">
        <p14:creationId xmlns:p14="http://schemas.microsoft.com/office/powerpoint/2010/main" xmlns="" val="34278053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8AF69BC-3300-495D-AF93-4E582BD2EF69}" type="datetimeFigureOut">
              <a:rPr lang="en-US" smtClean="0"/>
              <a:pPr/>
              <a:t>10/11/2020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9972D6A-27B7-4BD8-B63F-BEFB62A67A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8AF69BC-3300-495D-AF93-4E582BD2EF69}" type="datetimeFigureOut">
              <a:rPr lang="en-US" smtClean="0"/>
              <a:pPr/>
              <a:t>10/11/2020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9972D6A-27B7-4BD8-B63F-BEFB62A67ABA}"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8AF69BC-3300-495D-AF93-4E582BD2EF69}" type="datetimeFigureOut">
              <a:rPr lang="en-US" smtClean="0"/>
              <a:pPr/>
              <a:t>10/11/2020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9972D6A-27B7-4BD8-B63F-BEFB62A67ABA}"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8AF69BC-3300-495D-AF93-4E582BD2EF69}" type="datetimeFigureOut">
              <a:rPr lang="en-US" smtClean="0"/>
              <a:pPr/>
              <a:t>10/11/2020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9972D6A-27B7-4BD8-B63F-BEFB62A67ABA}"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8AF69BC-3300-495D-AF93-4E582BD2EF69}" type="datetimeFigureOut">
              <a:rPr lang="en-US" smtClean="0"/>
              <a:pPr/>
              <a:t>10/11/2020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9972D6A-27B7-4BD8-B63F-BEFB62A67AB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8AF69BC-3300-495D-AF93-4E582BD2EF69}" type="datetimeFigureOut">
              <a:rPr lang="en-US" smtClean="0"/>
              <a:pPr/>
              <a:t>10/11/2020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9972D6A-27B7-4BD8-B63F-BEFB62A67ABA}"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8AF69BC-3300-495D-AF93-4E582BD2EF69}" type="datetimeFigureOut">
              <a:rPr lang="en-US" smtClean="0"/>
              <a:pPr/>
              <a:t>10/11/2020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9972D6A-27B7-4BD8-B63F-BEFB62A67A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8AF69BC-3300-495D-AF93-4E582BD2EF69}" type="datetimeFigureOut">
              <a:rPr lang="en-US" smtClean="0"/>
              <a:pPr/>
              <a:t>10/11/2020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9972D6A-27B7-4BD8-B63F-BEFB62A67AB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8AF69BC-3300-495D-AF93-4E582BD2EF69}" type="datetimeFigureOut">
              <a:rPr lang="en-US" smtClean="0"/>
              <a:pPr/>
              <a:t>10/11/2020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9972D6A-27B7-4BD8-B63F-BEFB62A67ABA}"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8AF69BC-3300-495D-AF93-4E582BD2EF69}" type="datetimeFigureOut">
              <a:rPr lang="en-US" smtClean="0"/>
              <a:pPr/>
              <a:t>10/11/2020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9972D6A-27B7-4BD8-B63F-BEFB62A67A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8AF69BC-3300-495D-AF93-4E582BD2EF69}" type="datetimeFigureOut">
              <a:rPr lang="en-US" smtClean="0"/>
              <a:pPr/>
              <a:t>10/11/2020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9972D6A-27B7-4BD8-B63F-BEFB62A67A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8AF69BC-3300-495D-AF93-4E582BD2EF69}" type="datetimeFigureOut">
              <a:rPr lang="en-US" smtClean="0"/>
              <a:pPr/>
              <a:t>10/11/2020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9972D6A-27B7-4BD8-B63F-BEFB62A67A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trade.ec.europa.eu/doclib/docs/2006/october/tradoc_128975.pdf" TargetMode="External"/><Relationship Id="rId2" Type="http://schemas.openxmlformats.org/officeDocument/2006/relationships/hyperlink" Target="http://file/C:/Users/hp/Downloads/122604-Article%20Text-336336-1-10-20150923.pdf" TargetMode="External"/><Relationship Id="rId1" Type="http://schemas.openxmlformats.org/officeDocument/2006/relationships/slideLayout" Target="../slideLayouts/slideLayout1.xml"/><Relationship Id="rId5" Type="http://schemas.openxmlformats.org/officeDocument/2006/relationships/hyperlink" Target="https://www.wto.org/english/res_e/booksp_e/casestudies_e/case40_e.htm" TargetMode="External"/><Relationship Id="rId4" Type="http://schemas.openxmlformats.org/officeDocument/2006/relationships/hyperlink" Target="https://www.researchgate.net/publication/297446705_Thailand_Conciliating_a_dispute_on_tuna_exports_to_the_E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219199"/>
          </a:xfrm>
        </p:spPr>
        <p:txBody>
          <a:bodyPr>
            <a:normAutofit/>
          </a:bodyPr>
          <a:lstStyle/>
          <a:p>
            <a:pPr algn="ctr"/>
            <a:r>
              <a:rPr lang="en-US" sz="6000" dirty="0" smtClean="0">
                <a:latin typeface="Times New Roman" pitchFamily="18" charset="0"/>
                <a:cs typeface="Times New Roman" pitchFamily="18" charset="0"/>
              </a:rPr>
              <a:t>Case Brief</a:t>
            </a:r>
            <a:endParaRPr lang="en-US" sz="60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2819400"/>
            <a:ext cx="6400800" cy="2819400"/>
          </a:xfrm>
        </p:spPr>
        <p:txBody>
          <a:bodyPr/>
          <a:lstStyle/>
          <a:p>
            <a:pPr algn="ctr"/>
            <a:r>
              <a:rPr lang="en-US" sz="4000" b="1" dirty="0">
                <a:latin typeface="Times New Roman" pitchFamily="18" charset="0"/>
                <a:cs typeface="Times New Roman" pitchFamily="18" charset="0"/>
              </a:rPr>
              <a:t>Thailand and the Philippines vs. EC</a:t>
            </a:r>
            <a:endParaRPr lang="en-US" sz="4000"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xmlns="" val="3864568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533399"/>
          </a:xfrm>
        </p:spPr>
        <p:txBody>
          <a:bodyPr>
            <a:normAutofit fontScale="90000"/>
          </a:bodyPr>
          <a:lstStyle/>
          <a:p>
            <a:pPr algn="ctr"/>
            <a:r>
              <a:rPr lang="en-US" sz="4000" dirty="0" smtClean="0">
                <a:latin typeface="Times New Roman" pitchFamily="18" charset="0"/>
                <a:cs typeface="Times New Roman" pitchFamily="18" charset="0"/>
              </a:rPr>
              <a:t>Introduction</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914400" y="1143000"/>
            <a:ext cx="7467600" cy="4419600"/>
          </a:xfrm>
        </p:spPr>
        <p:txBody>
          <a:bodyPr>
            <a:normAutofit/>
          </a:bodyPr>
          <a:lstStyle/>
          <a:p>
            <a:pPr marL="457200" indent="-457200" algn="l">
              <a:buFont typeface="Arial" pitchFamily="34" charset="0"/>
              <a:buChar char="•"/>
            </a:pPr>
            <a:r>
              <a:rPr lang="en-US" sz="2400" dirty="0">
                <a:latin typeface="Times New Roman" pitchFamily="18" charset="0"/>
                <a:cs typeface="Times New Roman" pitchFamily="18" charset="0"/>
              </a:rPr>
              <a:t>The case involved Thailand and the Philippines vs. EC (European Community).</a:t>
            </a:r>
          </a:p>
          <a:p>
            <a:pPr marL="457200" indent="-457200" algn="l">
              <a:buFont typeface="Arial" pitchFamily="34" charset="0"/>
              <a:buChar char="•"/>
            </a:pPr>
            <a:r>
              <a:rPr lang="en-US" sz="2400" dirty="0">
                <a:latin typeface="Times New Roman" pitchFamily="18" charset="0"/>
                <a:cs typeface="Times New Roman" pitchFamily="18" charset="0"/>
              </a:rPr>
              <a:t>EC entered into a treaty with ACP nations</a:t>
            </a:r>
          </a:p>
          <a:p>
            <a:pPr marL="457200" indent="-457200" algn="l">
              <a:buFont typeface="Arial" pitchFamily="34" charset="0"/>
              <a:buChar char="•"/>
            </a:pPr>
            <a:r>
              <a:rPr lang="en-US" sz="2400" dirty="0">
                <a:latin typeface="Times New Roman" pitchFamily="18" charset="0"/>
                <a:cs typeface="Times New Roman" pitchFamily="18" charset="0"/>
              </a:rPr>
              <a:t>Thailand and the Philippines were the complaints in the case</a:t>
            </a:r>
          </a:p>
          <a:p>
            <a:pPr marL="457200" indent="-457200" algn="l">
              <a:buFont typeface="Arial" pitchFamily="34" charset="0"/>
              <a:buChar char="•"/>
            </a:pPr>
            <a:r>
              <a:rPr lang="en-US" sz="2400" dirty="0">
                <a:latin typeface="Times New Roman" pitchFamily="18" charset="0"/>
                <a:cs typeface="Times New Roman" pitchFamily="18" charset="0"/>
              </a:rPr>
              <a:t>A mediator was involved </a:t>
            </a:r>
          </a:p>
          <a:p>
            <a:endParaRPr lang="en-US" dirty="0"/>
          </a:p>
        </p:txBody>
      </p:sp>
      <p:pic>
        <p:nvPicPr>
          <p:cNvPr id="4" name="Picture 3" descr="C:\Users\user\Desktop\thai.jpg"/>
          <p:cNvPicPr/>
          <p:nvPr/>
        </p:nvPicPr>
        <p:blipFill>
          <a:blip r:embed="rId3">
            <a:extLst>
              <a:ext uri="{28A0092B-C50C-407E-A947-70E740481C1C}">
                <a14:useLocalDpi xmlns:a14="http://schemas.microsoft.com/office/drawing/2010/main" xmlns="" val="0"/>
              </a:ext>
            </a:extLst>
          </a:blip>
          <a:srcRect/>
          <a:stretch>
            <a:fillRect/>
          </a:stretch>
        </p:blipFill>
        <p:spPr bwMode="auto">
          <a:xfrm>
            <a:off x="5791200" y="3048000"/>
            <a:ext cx="2133600" cy="1828799"/>
          </a:xfrm>
          <a:prstGeom prst="rect">
            <a:avLst/>
          </a:prstGeom>
          <a:noFill/>
          <a:ln>
            <a:noFill/>
          </a:ln>
        </p:spPr>
      </p:pic>
    </p:spTree>
    <p:extLst>
      <p:ext uri="{BB962C8B-B14F-4D97-AF65-F5344CB8AC3E}">
        <p14:creationId xmlns:p14="http://schemas.microsoft.com/office/powerpoint/2010/main" xmlns="" val="2978986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685800"/>
          </a:xfrm>
        </p:spPr>
        <p:txBody>
          <a:bodyPr>
            <a:noAutofit/>
          </a:bodyPr>
          <a:lstStyle/>
          <a:p>
            <a:pPr algn="ctr"/>
            <a:r>
              <a:rPr lang="en-US" sz="4000" dirty="0" smtClean="0">
                <a:latin typeface="Times New Roman" pitchFamily="18" charset="0"/>
                <a:cs typeface="Times New Roman" pitchFamily="18" charset="0"/>
              </a:rPr>
              <a:t>Facts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457200" y="1371600"/>
            <a:ext cx="8382000" cy="5257800"/>
          </a:xfrm>
        </p:spPr>
        <p:txBody>
          <a:bodyPr>
            <a:normAutofit/>
          </a:bodyPr>
          <a:lstStyle/>
          <a:p>
            <a:pPr marL="457200" indent="-457200" algn="l">
              <a:buFont typeface="Arial" pitchFamily="34" charset="0"/>
              <a:buChar char="•"/>
            </a:pPr>
            <a:r>
              <a:rPr lang="en-US" sz="2400" dirty="0">
                <a:latin typeface="Times New Roman" pitchFamily="18" charset="0"/>
                <a:cs typeface="Times New Roman" pitchFamily="18" charset="0"/>
              </a:rPr>
              <a:t>Tuna is a common product in Thailand.</a:t>
            </a:r>
          </a:p>
          <a:p>
            <a:pPr marL="457200" indent="-457200" algn="l">
              <a:buFont typeface="Arial" pitchFamily="34" charset="0"/>
              <a:buChar char="•"/>
            </a:pPr>
            <a:r>
              <a:rPr lang="en-US" sz="2400" dirty="0">
                <a:latin typeface="Times New Roman" pitchFamily="18" charset="0"/>
                <a:cs typeface="Times New Roman" pitchFamily="18" charset="0"/>
              </a:rPr>
              <a:t>Thailand accounts for 31 percent of all Tuna exports.</a:t>
            </a:r>
          </a:p>
          <a:p>
            <a:pPr marL="457200" indent="-457200" algn="l">
              <a:buFont typeface="Arial" pitchFamily="34" charset="0"/>
              <a:buChar char="•"/>
            </a:pPr>
            <a:r>
              <a:rPr lang="en-US" sz="2400" dirty="0">
                <a:latin typeface="Times New Roman" pitchFamily="18" charset="0"/>
                <a:cs typeface="Times New Roman" pitchFamily="18" charset="0"/>
              </a:rPr>
              <a:t>US is the most export destination for Thailand Tuna.</a:t>
            </a:r>
          </a:p>
          <a:p>
            <a:pPr marL="457200" indent="-457200" algn="l">
              <a:buFont typeface="Arial" pitchFamily="34" charset="0"/>
              <a:buChar char="•"/>
            </a:pPr>
            <a:r>
              <a:rPr lang="en-US" sz="2400" dirty="0">
                <a:latin typeface="Times New Roman" pitchFamily="18" charset="0"/>
                <a:cs typeface="Times New Roman" pitchFamily="18" charset="0"/>
              </a:rPr>
              <a:t>Import regulations and restrictions led to the rise of the </a:t>
            </a:r>
            <a:r>
              <a:rPr lang="en-US" sz="2400" dirty="0" smtClean="0">
                <a:latin typeface="Times New Roman" pitchFamily="18" charset="0"/>
                <a:cs typeface="Times New Roman" pitchFamily="18" charset="0"/>
              </a:rPr>
              <a:t>conflict (</a:t>
            </a:r>
            <a:r>
              <a:rPr lang="en-US" sz="2400" dirty="0" err="1" smtClean="0">
                <a:latin typeface="Times New Roman" pitchFamily="18" charset="0"/>
                <a:cs typeface="Times New Roman" pitchFamily="18" charset="0"/>
              </a:rPr>
              <a:t>Xuto</a:t>
            </a:r>
            <a:r>
              <a:rPr lang="en-US" sz="2400" dirty="0" smtClean="0">
                <a:latin typeface="Times New Roman" pitchFamily="18" charset="0"/>
                <a:cs typeface="Times New Roman" pitchFamily="18" charset="0"/>
              </a:rPr>
              <a:t>, 2012).</a:t>
            </a:r>
            <a:endParaRPr lang="en-US" sz="2400" dirty="0">
              <a:latin typeface="Times New Roman" pitchFamily="18" charset="0"/>
              <a:cs typeface="Times New Roman" pitchFamily="18" charset="0"/>
            </a:endParaRPr>
          </a:p>
          <a:p>
            <a:endParaRPr lang="en-US" dirty="0"/>
          </a:p>
        </p:txBody>
      </p:sp>
      <p:pic>
        <p:nvPicPr>
          <p:cNvPr id="4" name="Picture 3" descr="C:\Users\user\Desktop\us.jpg"/>
          <p:cNvPicPr/>
          <p:nvPr/>
        </p:nvPicPr>
        <p:blipFill>
          <a:blip r:embed="rId3">
            <a:extLst>
              <a:ext uri="{28A0092B-C50C-407E-A947-70E740481C1C}">
                <a14:useLocalDpi xmlns:a14="http://schemas.microsoft.com/office/drawing/2010/main" xmlns="" val="0"/>
              </a:ext>
            </a:extLst>
          </a:blip>
          <a:srcRect/>
          <a:stretch>
            <a:fillRect/>
          </a:stretch>
        </p:blipFill>
        <p:spPr bwMode="auto">
          <a:xfrm>
            <a:off x="3124200" y="3505200"/>
            <a:ext cx="3657600" cy="2438400"/>
          </a:xfrm>
          <a:prstGeom prst="rect">
            <a:avLst/>
          </a:prstGeom>
          <a:noFill/>
          <a:ln>
            <a:noFill/>
          </a:ln>
        </p:spPr>
      </p:pic>
    </p:spTree>
    <p:extLst>
      <p:ext uri="{BB962C8B-B14F-4D97-AF65-F5344CB8AC3E}">
        <p14:creationId xmlns:p14="http://schemas.microsoft.com/office/powerpoint/2010/main" xmlns="" val="137981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685799"/>
          </a:xfrm>
        </p:spPr>
        <p:txBody>
          <a:bodyPr>
            <a:noAutofit/>
          </a:bodyPr>
          <a:lstStyle/>
          <a:p>
            <a:pPr algn="ctr"/>
            <a:r>
              <a:rPr lang="en-US" sz="4000" dirty="0" smtClean="0">
                <a:latin typeface="Times New Roman" pitchFamily="18" charset="0"/>
                <a:cs typeface="Times New Roman" pitchFamily="18" charset="0"/>
              </a:rPr>
              <a:t>Facts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447800"/>
            <a:ext cx="8458200" cy="5181600"/>
          </a:xfrm>
        </p:spPr>
        <p:txBody>
          <a:bodyPr>
            <a:normAutofit/>
          </a:bodyPr>
          <a:lstStyle/>
          <a:p>
            <a:pPr marL="457200" lvl="0" indent="-457200" algn="l">
              <a:buFont typeface="Arial" pitchFamily="34" charset="0"/>
              <a:buChar char="•"/>
            </a:pPr>
            <a:r>
              <a:rPr lang="en-US" sz="2400" dirty="0">
                <a:latin typeface="Times New Roman" pitchFamily="18" charset="0"/>
                <a:cs typeface="Times New Roman" pitchFamily="18" charset="0"/>
              </a:rPr>
              <a:t>EC imposed tariffs to Tuna producers in Africa, Caribbean and Pacific States.</a:t>
            </a:r>
          </a:p>
          <a:p>
            <a:pPr marL="457200" indent="-457200" algn="l">
              <a:buFont typeface="Arial" pitchFamily="34" charset="0"/>
              <a:buChar char="•"/>
            </a:pPr>
            <a:r>
              <a:rPr lang="en-US" sz="2400" dirty="0">
                <a:latin typeface="Times New Roman" pitchFamily="18" charset="0"/>
                <a:cs typeface="Times New Roman" pitchFamily="18" charset="0"/>
              </a:rPr>
              <a:t>The restrictions negatively affected Thailand as a major producer of Tuna.</a:t>
            </a:r>
          </a:p>
          <a:p>
            <a:pPr marL="457200" indent="-457200" algn="l">
              <a:buFont typeface="Arial" pitchFamily="34" charset="0"/>
              <a:buChar char="•"/>
            </a:pPr>
            <a:r>
              <a:rPr lang="en-US" sz="2400" dirty="0">
                <a:latin typeface="Times New Roman" pitchFamily="18" charset="0"/>
                <a:cs typeface="Times New Roman" pitchFamily="18" charset="0"/>
              </a:rPr>
              <a:t>Thailand challenged the EC’s decision to impose tariffs.</a:t>
            </a:r>
          </a:p>
          <a:p>
            <a:pPr marL="457200" indent="-457200" algn="l">
              <a:buFont typeface="Arial" pitchFamily="34" charset="0"/>
              <a:buChar char="•"/>
            </a:pPr>
            <a:r>
              <a:rPr lang="en-US" sz="2400" dirty="0">
                <a:latin typeface="Times New Roman" pitchFamily="18" charset="0"/>
                <a:cs typeface="Times New Roman" pitchFamily="18" charset="0"/>
              </a:rPr>
              <a:t>Philippines joined Thailand to challenge the decision</a:t>
            </a:r>
          </a:p>
          <a:p>
            <a:endParaRPr lang="en-US" dirty="0"/>
          </a:p>
        </p:txBody>
      </p:sp>
    </p:spTree>
    <p:extLst>
      <p:ext uri="{BB962C8B-B14F-4D97-AF65-F5344CB8AC3E}">
        <p14:creationId xmlns:p14="http://schemas.microsoft.com/office/powerpoint/2010/main" xmlns="" val="1781498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838199"/>
          </a:xfrm>
        </p:spPr>
        <p:txBody>
          <a:bodyPr>
            <a:normAutofit/>
          </a:bodyPr>
          <a:lstStyle/>
          <a:p>
            <a:pPr algn="ctr"/>
            <a:r>
              <a:rPr lang="en-US" sz="4000" dirty="0" smtClean="0">
                <a:latin typeface="Times New Roman" pitchFamily="18" charset="0"/>
                <a:cs typeface="Times New Roman" pitchFamily="18" charset="0"/>
              </a:rPr>
              <a:t>Issues Involved</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524000"/>
            <a:ext cx="8229600" cy="4495800"/>
          </a:xfrm>
        </p:spPr>
        <p:txBody>
          <a:bodyPr>
            <a:normAutofit/>
          </a:bodyPr>
          <a:lstStyle/>
          <a:p>
            <a:pPr marL="457200" indent="-457200" algn="l">
              <a:buFont typeface="Arial" pitchFamily="34" charset="0"/>
              <a:buChar char="•"/>
            </a:pPr>
            <a:r>
              <a:rPr lang="en-US" sz="2400" dirty="0">
                <a:latin typeface="Times New Roman" pitchFamily="18" charset="0"/>
                <a:cs typeface="Times New Roman" pitchFamily="18" charset="0"/>
              </a:rPr>
              <a:t>Thailand argued that tariffs impacted her economy negatively.</a:t>
            </a:r>
          </a:p>
          <a:p>
            <a:pPr marL="457200" indent="-457200" algn="l">
              <a:buFont typeface="Arial" pitchFamily="34" charset="0"/>
              <a:buChar char="•"/>
            </a:pPr>
            <a:r>
              <a:rPr lang="en-US" sz="2400" dirty="0">
                <a:latin typeface="Times New Roman" pitchFamily="18" charset="0"/>
                <a:cs typeface="Times New Roman" pitchFamily="18" charset="0"/>
              </a:rPr>
              <a:t>EC became defiant and Thailand approached Doha ministerial conference </a:t>
            </a:r>
          </a:p>
          <a:p>
            <a:pPr marL="457200" indent="-457200" algn="l">
              <a:buFont typeface="Arial" pitchFamily="34" charset="0"/>
              <a:buChar char="•"/>
            </a:pPr>
            <a:r>
              <a:rPr lang="en-US" sz="2400" dirty="0">
                <a:latin typeface="Times New Roman" pitchFamily="18" charset="0"/>
                <a:cs typeface="Times New Roman" pitchFamily="18" charset="0"/>
              </a:rPr>
              <a:t>EC agreed to discuss the case with Thailand and the Philippines</a:t>
            </a:r>
          </a:p>
          <a:p>
            <a:pPr marL="457200" indent="-457200" algn="l">
              <a:buFont typeface="Arial" pitchFamily="34" charset="0"/>
              <a:buChar char="•"/>
            </a:pPr>
            <a:r>
              <a:rPr lang="en-US" sz="2400" dirty="0">
                <a:latin typeface="Times New Roman" pitchFamily="18" charset="0"/>
                <a:cs typeface="Times New Roman" pitchFamily="18" charset="0"/>
              </a:rPr>
              <a:t>Thailand and the Philippines were not satisfied with final decision</a:t>
            </a:r>
          </a:p>
          <a:p>
            <a:endParaRPr lang="en-US" dirty="0"/>
          </a:p>
        </p:txBody>
      </p:sp>
    </p:spTree>
    <p:extLst>
      <p:ext uri="{BB962C8B-B14F-4D97-AF65-F5344CB8AC3E}">
        <p14:creationId xmlns:p14="http://schemas.microsoft.com/office/powerpoint/2010/main" xmlns="" val="2850661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914399"/>
          </a:xfrm>
        </p:spPr>
        <p:txBody>
          <a:bodyPr>
            <a:normAutofit/>
          </a:bodyPr>
          <a:lstStyle/>
          <a:p>
            <a:pPr algn="ctr"/>
            <a:r>
              <a:rPr lang="en-US" sz="4000" dirty="0" smtClean="0">
                <a:latin typeface="Times New Roman" pitchFamily="18" charset="0"/>
                <a:cs typeface="Times New Roman" pitchFamily="18" charset="0"/>
              </a:rPr>
              <a:t>Decisions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609600" y="1447800"/>
            <a:ext cx="7848600" cy="4876800"/>
          </a:xfrm>
        </p:spPr>
        <p:txBody>
          <a:bodyPr>
            <a:normAutofit/>
          </a:bodyPr>
          <a:lstStyle/>
          <a:p>
            <a:pPr marL="457200" indent="-457200" algn="l">
              <a:buFont typeface="Arial" pitchFamily="34" charset="0"/>
              <a:buChar char="•"/>
            </a:pPr>
            <a:r>
              <a:rPr lang="en-US" sz="2400" dirty="0">
                <a:latin typeface="Times New Roman" pitchFamily="18" charset="0"/>
                <a:cs typeface="Times New Roman" pitchFamily="18" charset="0"/>
              </a:rPr>
              <a:t>Thailand and the Philippines approached WTO director for mediation</a:t>
            </a:r>
          </a:p>
          <a:p>
            <a:pPr marL="457200" indent="-457200" algn="l">
              <a:buFont typeface="Arial" pitchFamily="34" charset="0"/>
              <a:buChar char="•"/>
            </a:pPr>
            <a:r>
              <a:rPr lang="en-US" sz="2400" dirty="0">
                <a:latin typeface="Times New Roman" pitchFamily="18" charset="0"/>
                <a:cs typeface="Times New Roman" pitchFamily="18" charset="0"/>
              </a:rPr>
              <a:t>In that period, Thailand Tuna exports decreased by 46% </a:t>
            </a:r>
          </a:p>
          <a:p>
            <a:pPr marL="457200" indent="-457200" algn="l">
              <a:buFont typeface="Arial" pitchFamily="34" charset="0"/>
              <a:buChar char="•"/>
            </a:pPr>
            <a:r>
              <a:rPr lang="en-US" sz="2400" dirty="0">
                <a:latin typeface="Times New Roman" pitchFamily="18" charset="0"/>
                <a:cs typeface="Times New Roman" pitchFamily="18" charset="0"/>
              </a:rPr>
              <a:t>WTO director approved the claims of Thailand and Philippines as legit.</a:t>
            </a:r>
          </a:p>
          <a:p>
            <a:pPr marL="457200" indent="-457200" algn="l">
              <a:buFont typeface="Arial" pitchFamily="34" charset="0"/>
              <a:buChar char="•"/>
            </a:pPr>
            <a:r>
              <a:rPr lang="en-US" sz="2400" dirty="0">
                <a:latin typeface="Times New Roman" pitchFamily="18" charset="0"/>
                <a:cs typeface="Times New Roman" pitchFamily="18" charset="0"/>
              </a:rPr>
              <a:t>The mediator suggested the adoption of the tariffs and EC heeded.</a:t>
            </a:r>
          </a:p>
          <a:p>
            <a:endParaRPr lang="en-US" dirty="0"/>
          </a:p>
        </p:txBody>
      </p:sp>
      <p:pic>
        <p:nvPicPr>
          <p:cNvPr id="4" name="Picture 3" descr="C:\Users\user\Desktop\that.jpg"/>
          <p:cNvPicPr/>
          <p:nvPr/>
        </p:nvPicPr>
        <p:blipFill>
          <a:blip r:embed="rId3">
            <a:extLst>
              <a:ext uri="{28A0092B-C50C-407E-A947-70E740481C1C}">
                <a14:useLocalDpi xmlns:a14="http://schemas.microsoft.com/office/drawing/2010/main" xmlns="" val="0"/>
              </a:ext>
            </a:extLst>
          </a:blip>
          <a:srcRect/>
          <a:stretch>
            <a:fillRect/>
          </a:stretch>
        </p:blipFill>
        <p:spPr bwMode="auto">
          <a:xfrm>
            <a:off x="5276850" y="4038600"/>
            <a:ext cx="2724150" cy="1981200"/>
          </a:xfrm>
          <a:prstGeom prst="rect">
            <a:avLst/>
          </a:prstGeom>
          <a:noFill/>
          <a:ln>
            <a:noFill/>
          </a:ln>
        </p:spPr>
      </p:pic>
    </p:spTree>
    <p:extLst>
      <p:ext uri="{BB962C8B-B14F-4D97-AF65-F5344CB8AC3E}">
        <p14:creationId xmlns:p14="http://schemas.microsoft.com/office/powerpoint/2010/main" xmlns="" val="3975024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685799"/>
          </a:xfrm>
        </p:spPr>
        <p:txBody>
          <a:bodyPr>
            <a:normAutofit fontScale="90000"/>
          </a:bodyPr>
          <a:lstStyle/>
          <a:p>
            <a:pPr algn="ctr"/>
            <a:r>
              <a:rPr lang="en-US" dirty="0" smtClean="0">
                <a:latin typeface="Times New Roman" pitchFamily="18" charset="0"/>
                <a:cs typeface="Times New Roman" pitchFamily="18" charset="0"/>
              </a:rPr>
              <a:t>Opinion</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524000"/>
            <a:ext cx="8305800" cy="4114800"/>
          </a:xfrm>
        </p:spPr>
        <p:txBody>
          <a:bodyPr>
            <a:normAutofit/>
          </a:bodyPr>
          <a:lstStyle/>
          <a:p>
            <a:pPr marL="457200" indent="-457200" algn="l">
              <a:buFont typeface="Arial" pitchFamily="34" charset="0"/>
              <a:buChar char="•"/>
            </a:pPr>
            <a:r>
              <a:rPr lang="en-US" sz="2400" dirty="0">
                <a:latin typeface="Times New Roman" pitchFamily="18" charset="0"/>
                <a:cs typeface="Times New Roman" pitchFamily="18" charset="0"/>
              </a:rPr>
              <a:t>WTO obligations prevent developing countries from being exploited by developed ones.</a:t>
            </a:r>
          </a:p>
          <a:p>
            <a:pPr marL="457200" indent="-457200" algn="l">
              <a:buFont typeface="Arial" pitchFamily="34" charset="0"/>
              <a:buChar char="•"/>
            </a:pPr>
            <a:r>
              <a:rPr lang="en-US" sz="2400" dirty="0">
                <a:latin typeface="Times New Roman" pitchFamily="18" charset="0"/>
                <a:cs typeface="Times New Roman" pitchFamily="18" charset="0"/>
              </a:rPr>
              <a:t>Consultations with goodwill were highly involved</a:t>
            </a:r>
          </a:p>
          <a:p>
            <a:pPr marL="457200" indent="-457200" algn="l">
              <a:buFont typeface="Arial" pitchFamily="34" charset="0"/>
              <a:buChar char="•"/>
            </a:pPr>
            <a:r>
              <a:rPr lang="en-US" sz="2400" dirty="0">
                <a:latin typeface="Times New Roman" pitchFamily="18" charset="0"/>
                <a:cs typeface="Times New Roman" pitchFamily="18" charset="0"/>
              </a:rPr>
              <a:t>EC accepted the signing of treaty to meet Thailand demands.</a:t>
            </a:r>
          </a:p>
          <a:p>
            <a:pPr marL="457200" indent="-457200" algn="l">
              <a:buFont typeface="Arial" pitchFamily="34" charset="0"/>
              <a:buChar char="•"/>
            </a:pPr>
            <a:r>
              <a:rPr lang="en-US" sz="2400" dirty="0">
                <a:latin typeface="Times New Roman" pitchFamily="18" charset="0"/>
                <a:cs typeface="Times New Roman" pitchFamily="18" charset="0"/>
              </a:rPr>
              <a:t>The case shows that excellent use of WTO privileges.</a:t>
            </a:r>
          </a:p>
          <a:p>
            <a:endParaRPr lang="en-US" dirty="0"/>
          </a:p>
        </p:txBody>
      </p:sp>
    </p:spTree>
    <p:extLst>
      <p:ext uri="{BB962C8B-B14F-4D97-AF65-F5344CB8AC3E}">
        <p14:creationId xmlns:p14="http://schemas.microsoft.com/office/powerpoint/2010/main" xmlns="" val="471282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2401"/>
            <a:ext cx="9144000" cy="761999"/>
          </a:xfrm>
        </p:spPr>
        <p:txBody>
          <a:bodyPr>
            <a:normAutofit/>
          </a:bodyPr>
          <a:lstStyle/>
          <a:p>
            <a:pPr algn="ctr"/>
            <a:r>
              <a:rPr lang="en-US" sz="4000" dirty="0" smtClean="0">
                <a:latin typeface="Times New Roman" pitchFamily="18" charset="0"/>
                <a:cs typeface="Times New Roman" pitchFamily="18" charset="0"/>
              </a:rPr>
              <a:t>References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228600" y="1143000"/>
            <a:ext cx="8763000" cy="5410200"/>
          </a:xfrm>
        </p:spPr>
        <p:txBody>
          <a:bodyPr>
            <a:normAutofit fontScale="25000" lnSpcReduction="20000"/>
          </a:bodyPr>
          <a:lstStyle/>
          <a:p>
            <a:pPr marL="457200" indent="-457200" algn="l">
              <a:buFont typeface="Arial" pitchFamily="34" charset="0"/>
              <a:buChar char="•"/>
            </a:pPr>
            <a:r>
              <a:rPr lang="en-US" sz="9600" dirty="0" err="1">
                <a:latin typeface="Times New Roman" pitchFamily="18" charset="0"/>
                <a:cs typeface="Times New Roman" pitchFamily="18" charset="0"/>
              </a:rPr>
              <a:t>Anyiwe</a:t>
            </a:r>
            <a:r>
              <a:rPr lang="en-US" sz="9600" dirty="0">
                <a:latin typeface="Times New Roman" pitchFamily="18" charset="0"/>
                <a:cs typeface="Times New Roman" pitchFamily="18" charset="0"/>
              </a:rPr>
              <a:t>, L., &amp; </a:t>
            </a:r>
            <a:r>
              <a:rPr lang="en-US" sz="9600" dirty="0" err="1">
                <a:latin typeface="Times New Roman" pitchFamily="18" charset="0"/>
                <a:cs typeface="Times New Roman" pitchFamily="18" charset="0"/>
              </a:rPr>
              <a:t>Ekhator</a:t>
            </a:r>
            <a:r>
              <a:rPr lang="en-US" sz="9600" dirty="0">
                <a:latin typeface="Times New Roman" pitchFamily="18" charset="0"/>
                <a:cs typeface="Times New Roman" pitchFamily="18" charset="0"/>
              </a:rPr>
              <a:t>, E. (2013). Developing Countries and The WTO Dispute Resolution System: A Legal Assessment and Review. Retrieved 5 October 2020, from </a:t>
            </a:r>
            <a:r>
              <a:rPr lang="en-US" sz="9600" dirty="0">
                <a:latin typeface="Times New Roman" pitchFamily="18" charset="0"/>
                <a:cs typeface="Times New Roman" pitchFamily="18" charset="0"/>
                <a:hlinkClick r:id="rId2"/>
              </a:rPr>
              <a:t>http://file:///C:/Users/hp/Downloads/122604-Article%20Text-336336-1-10-20150923.pdf</a:t>
            </a:r>
            <a:r>
              <a:rPr lang="en-US" sz="9600" dirty="0">
                <a:latin typeface="Times New Roman" pitchFamily="18" charset="0"/>
                <a:cs typeface="Times New Roman" pitchFamily="18" charset="0"/>
              </a:rPr>
              <a:t>.</a:t>
            </a:r>
          </a:p>
          <a:p>
            <a:pPr marL="457200" indent="-457200" algn="l">
              <a:buFont typeface="Arial" pitchFamily="34" charset="0"/>
              <a:buChar char="•"/>
            </a:pPr>
            <a:r>
              <a:rPr lang="en-US" sz="9600" dirty="0">
                <a:latin typeface="Times New Roman" pitchFamily="18" charset="0"/>
                <a:cs typeface="Times New Roman" pitchFamily="18" charset="0"/>
              </a:rPr>
              <a:t>Peacock, N. (2010). Sustainability Impact Assessment of Proposed WTO Negotiations: The Fisheries Sector. Retrieved 5 October 2020, from </a:t>
            </a:r>
            <a:r>
              <a:rPr lang="en-US" sz="9600" dirty="0">
                <a:latin typeface="Times New Roman" pitchFamily="18" charset="0"/>
                <a:cs typeface="Times New Roman" pitchFamily="18" charset="0"/>
                <a:hlinkClick r:id="rId3"/>
              </a:rPr>
              <a:t>https://trade.ec.europa.eu/doclib/docs/2006/october/tradoc_128975.pdf</a:t>
            </a:r>
            <a:r>
              <a:rPr lang="en-US" sz="9600" dirty="0">
                <a:latin typeface="Times New Roman" pitchFamily="18" charset="0"/>
                <a:cs typeface="Times New Roman" pitchFamily="18" charset="0"/>
              </a:rPr>
              <a:t>.</a:t>
            </a:r>
          </a:p>
          <a:p>
            <a:pPr marL="457200" indent="-457200" algn="l">
              <a:buFont typeface="Arial" pitchFamily="34" charset="0"/>
              <a:buChar char="•"/>
            </a:pPr>
            <a:r>
              <a:rPr lang="en-US" sz="9600" dirty="0" err="1">
                <a:latin typeface="Times New Roman" pitchFamily="18" charset="0"/>
                <a:cs typeface="Times New Roman" pitchFamily="18" charset="0"/>
              </a:rPr>
              <a:t>Xuto</a:t>
            </a:r>
            <a:r>
              <a:rPr lang="en-US" sz="9600" dirty="0">
                <a:latin typeface="Times New Roman" pitchFamily="18" charset="0"/>
                <a:cs typeface="Times New Roman" pitchFamily="18" charset="0"/>
              </a:rPr>
              <a:t>, N. (2012). Thailand: Conciliating a dispute on tuna exports to the EC. Retrieved 5 October 2020, from </a:t>
            </a:r>
            <a:r>
              <a:rPr lang="en-US" sz="9600" dirty="0">
                <a:latin typeface="Times New Roman" pitchFamily="18" charset="0"/>
                <a:cs typeface="Times New Roman" pitchFamily="18" charset="0"/>
                <a:hlinkClick r:id="rId4"/>
              </a:rPr>
              <a:t>https://www.researchgate.net/publication/297446705_Thailand_Conciliating_a_dispute_on_tuna_exports_to_the_EC</a:t>
            </a:r>
            <a:r>
              <a:rPr lang="en-US" sz="9600" dirty="0">
                <a:latin typeface="Times New Roman" pitchFamily="18" charset="0"/>
                <a:cs typeface="Times New Roman" pitchFamily="18" charset="0"/>
              </a:rPr>
              <a:t>.</a:t>
            </a:r>
          </a:p>
          <a:p>
            <a:pPr marL="457200" indent="-457200" algn="l">
              <a:buFont typeface="Arial" pitchFamily="34" charset="0"/>
              <a:buChar char="•"/>
            </a:pPr>
            <a:r>
              <a:rPr lang="en-US" sz="9600" dirty="0" err="1">
                <a:latin typeface="Times New Roman" pitchFamily="18" charset="0"/>
                <a:cs typeface="Times New Roman" pitchFamily="18" charset="0"/>
              </a:rPr>
              <a:t>Xuto</a:t>
            </a:r>
            <a:r>
              <a:rPr lang="en-US" sz="9600" dirty="0">
                <a:latin typeface="Times New Roman" pitchFamily="18" charset="0"/>
                <a:cs typeface="Times New Roman" pitchFamily="18" charset="0"/>
              </a:rPr>
              <a:t>, N. (2008). </a:t>
            </a:r>
            <a:r>
              <a:rPr lang="en-US" sz="9600" i="1" dirty="0">
                <a:latin typeface="Times New Roman" pitchFamily="18" charset="0"/>
                <a:cs typeface="Times New Roman" pitchFamily="18" charset="0"/>
              </a:rPr>
              <a:t>Thailand: Conciliating a dispute on tuna exports to the EC</a:t>
            </a:r>
            <a:r>
              <a:rPr lang="en-US" sz="9600" dirty="0">
                <a:latin typeface="Times New Roman" pitchFamily="18" charset="0"/>
                <a:cs typeface="Times New Roman" pitchFamily="18" charset="0"/>
              </a:rPr>
              <a:t>. Wto.org. Retrieved 6 October 2020, from </a:t>
            </a:r>
            <a:r>
              <a:rPr lang="en-US" sz="9600" dirty="0">
                <a:latin typeface="Times New Roman" pitchFamily="18" charset="0"/>
                <a:cs typeface="Times New Roman" pitchFamily="18" charset="0"/>
                <a:hlinkClick r:id="rId5"/>
              </a:rPr>
              <a:t>https://</a:t>
            </a:r>
            <a:r>
              <a:rPr lang="en-US" sz="9600" dirty="0" smtClean="0">
                <a:latin typeface="Times New Roman" pitchFamily="18" charset="0"/>
                <a:cs typeface="Times New Roman" pitchFamily="18" charset="0"/>
                <a:hlinkClick r:id="rId5"/>
              </a:rPr>
              <a:t>www.wto.org/english/res_e/booksp_e/casestudies_e/case40_e.htm</a:t>
            </a:r>
            <a:r>
              <a:rPr lang="en-US" sz="9600" dirty="0" smtClean="0">
                <a:latin typeface="Times New Roman" pitchFamily="18" charset="0"/>
                <a:cs typeface="Times New Roman" pitchFamily="18" charset="0"/>
              </a:rPr>
              <a:t> </a:t>
            </a:r>
            <a:endParaRPr lang="en-US" sz="9600" dirty="0">
              <a:latin typeface="Times New Roman" pitchFamily="18" charset="0"/>
              <a:cs typeface="Times New Roman" pitchFamily="18" charset="0"/>
            </a:endParaRPr>
          </a:p>
          <a:p>
            <a:r>
              <a:rPr lang="en-US" dirty="0"/>
              <a:t> </a:t>
            </a:r>
          </a:p>
          <a:p>
            <a:endParaRPr lang="en-US" dirty="0"/>
          </a:p>
        </p:txBody>
      </p:sp>
    </p:spTree>
    <p:extLst>
      <p:ext uri="{BB962C8B-B14F-4D97-AF65-F5344CB8AC3E}">
        <p14:creationId xmlns:p14="http://schemas.microsoft.com/office/powerpoint/2010/main" xmlns="" val="29856836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19</TotalTime>
  <Words>1510</Words>
  <Application>Microsoft Office PowerPoint</Application>
  <PresentationFormat>On-screen Show (4:3)</PresentationFormat>
  <Paragraphs>50</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Concourse</vt:lpstr>
      <vt:lpstr>Case Brief</vt:lpstr>
      <vt:lpstr>Introduction</vt:lpstr>
      <vt:lpstr>Facts</vt:lpstr>
      <vt:lpstr>Facts</vt:lpstr>
      <vt:lpstr>Issues Involved</vt:lpstr>
      <vt:lpstr>Decisions</vt:lpstr>
      <vt:lpstr>Opinion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Brief</dc:title>
  <dc:creator>user</dc:creator>
  <cp:lastModifiedBy>Kevin</cp:lastModifiedBy>
  <cp:revision>2</cp:revision>
  <dcterms:created xsi:type="dcterms:W3CDTF">2020-10-11T15:45:36Z</dcterms:created>
  <dcterms:modified xsi:type="dcterms:W3CDTF">2020-10-11T16:52:01Z</dcterms:modified>
</cp:coreProperties>
</file>